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Calibri" panose="020F0502020204030204" pitchFamily="34" charset="0"/>
      <p:regular r:id="rId9"/>
      <p:bold r:id="rId10"/>
      <p:italic r:id="rId11"/>
      <p:boldItalic r:id="rId12"/>
    </p:embeddedFont>
    <p:embeddedFont>
      <p:font typeface="Instrument Sans Medium" panose="020B0604020202020204" charset="0"/>
      <p:regular r:id="rId13"/>
    </p:embeddedFont>
    <p:embeddedFont>
      <p:font typeface="Instrument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9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MashaWaleed/Amazon_Sentiment_Analysis_CAI1_AIS4_S3e_Team1/tree/ma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MashaWaleed/Amazon_Sentiment_Analysis_CAI1_AIS4_S3e_Team1/tree/main/Week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shaWaleed/Amazon_Sentiment_Analysis_CAI1_AIS4_S3e_Team1/tree/main/Week2"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github.com/MashaWaleed/Amazon_Sentiment_Analysis_CAI1_AIS4_S3e_Team1/tree/main/Week4"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png"/><Relationship Id="rId7" Type="http://schemas.openxmlformats.org/officeDocument/2006/relationships/hyperlink" Target="https://github.com/MashaWaleed/Amazon_Sentiment_Analysis_CAI1_AIS4_S3e_Team1/tree/main/Week4"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48013"/>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505468"/>
                </a:solidFill>
                <a:latin typeface="Instrument Sans Semi Bold" pitchFamily="34" charset="0"/>
                <a:ea typeface="Instrument Sans Semi Bold" pitchFamily="34" charset="-122"/>
                <a:cs typeface="Instrument Sans Semi Bold" pitchFamily="34" charset="-120"/>
              </a:rPr>
              <a:t>Customer Feedback Analysis and Improvement</a:t>
            </a:r>
            <a:endParaRPr lang="en-US" sz="6700" dirty="0"/>
          </a:p>
        </p:txBody>
      </p:sp>
      <p:sp>
        <p:nvSpPr>
          <p:cNvPr id="4" name="Text 1"/>
          <p:cNvSpPr/>
          <p:nvPr/>
        </p:nvSpPr>
        <p:spPr>
          <a:xfrm>
            <a:off x="864037" y="587692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Analyze Feedback, Improve Products.</a:t>
            </a:r>
            <a:endParaRPr lang="en-US" sz="1900" dirty="0"/>
          </a:p>
        </p:txBody>
      </p:sp>
      <p:sp>
        <p:nvSpPr>
          <p:cNvPr id="5" name="Shape 2"/>
          <p:cNvSpPr/>
          <p:nvPr/>
        </p:nvSpPr>
        <p:spPr>
          <a:xfrm>
            <a:off x="864037" y="6568083"/>
            <a:ext cx="394930" cy="394930"/>
          </a:xfrm>
          <a:prstGeom prst="roundRect">
            <a:avLst>
              <a:gd name="adj" fmla="val 23151155"/>
            </a:avLst>
          </a:prstGeom>
          <a:noFill/>
          <a:ln w="7620">
            <a:solidFill>
              <a:srgbClr val="FFFFFF"/>
            </a:solidFill>
            <a:prstDash val="solid"/>
          </a:ln>
        </p:spPr>
      </p:sp>
      <p:sp>
        <p:nvSpPr>
          <p:cNvPr id="7" name="Text 3"/>
          <p:cNvSpPr/>
          <p:nvPr/>
        </p:nvSpPr>
        <p:spPr>
          <a:xfrm>
            <a:off x="864037" y="6531054"/>
            <a:ext cx="2183487" cy="431959"/>
          </a:xfrm>
          <a:prstGeom prst="rect">
            <a:avLst/>
          </a:prstGeom>
          <a:noFill/>
          <a:ln/>
        </p:spPr>
        <p:txBody>
          <a:bodyPr wrap="none" lIns="0" tIns="0" rIns="0" bIns="0" rtlCol="0" anchor="t"/>
          <a:lstStyle/>
          <a:p>
            <a:pPr marL="0" indent="0" algn="l">
              <a:lnSpc>
                <a:spcPts val="3400"/>
              </a:lnSpc>
              <a:buNone/>
            </a:pPr>
            <a:r>
              <a:rPr lang="en-US" sz="2400" b="1" dirty="0">
                <a:solidFill>
                  <a:srgbClr val="5B5F71"/>
                </a:solidFill>
                <a:latin typeface="Instrument Sans Bold" pitchFamily="34" charset="0"/>
                <a:ea typeface="Instrument Sans Bold" pitchFamily="34" charset="-122"/>
                <a:cs typeface="Instrument Sans Bold" pitchFamily="34" charset="-120"/>
              </a:rPr>
              <a:t>By:  Group1 CAI1_AIS4_S3e </a:t>
            </a:r>
            <a:endParaRPr lang="en-US" sz="2400" dirty="0"/>
          </a:p>
        </p:txBody>
      </p:sp>
      <p:sp>
        <p:nvSpPr>
          <p:cNvPr id="6" name="TextBox 5">
            <a:extLst>
              <a:ext uri="{FF2B5EF4-FFF2-40B4-BE49-F238E27FC236}">
                <a16:creationId xmlns:a16="http://schemas.microsoft.com/office/drawing/2014/main" id="{0779117D-D578-DFD5-7C5F-293E10C2AA42}"/>
              </a:ext>
            </a:extLst>
          </p:cNvPr>
          <p:cNvSpPr txBox="1"/>
          <p:nvPr/>
        </p:nvSpPr>
        <p:spPr>
          <a:xfrm>
            <a:off x="7437483" y="7207289"/>
            <a:ext cx="842481" cy="369332"/>
          </a:xfrm>
          <a:prstGeom prst="rect">
            <a:avLst/>
          </a:prstGeom>
          <a:noFill/>
        </p:spPr>
        <p:txBody>
          <a:bodyPr wrap="square" rtlCol="0">
            <a:spAutoFit/>
          </a:bodyPr>
          <a:lstStyle/>
          <a:p>
            <a:r>
              <a:rPr lang="en-US" dirty="0">
                <a:hlinkClick r:id="rId4"/>
              </a:rPr>
              <a:t>GitHub</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2668" y="569000"/>
            <a:ext cx="5933599" cy="550307"/>
          </a:xfrm>
          <a:prstGeom prst="rect">
            <a:avLst/>
          </a:prstGeom>
          <a:noFill/>
          <a:ln/>
        </p:spPr>
        <p:txBody>
          <a:bodyPr wrap="none" lIns="0" tIns="0" rIns="0" bIns="0" rtlCol="0" anchor="t"/>
          <a:lstStyle/>
          <a:p>
            <a:pPr marL="0" indent="0">
              <a:lnSpc>
                <a:spcPts val="4300"/>
              </a:lnSpc>
              <a:buNone/>
            </a:pPr>
            <a:r>
              <a:rPr lang="en-US" sz="3450" dirty="0">
                <a:solidFill>
                  <a:srgbClr val="505468"/>
                </a:solidFill>
                <a:latin typeface="Instrument Sans Semi Bold" pitchFamily="34" charset="0"/>
                <a:ea typeface="Instrument Sans Semi Bold" pitchFamily="34" charset="-122"/>
                <a:cs typeface="Instrument Sans Semi Bold" pitchFamily="34" charset="-120"/>
              </a:rPr>
              <a:t>Week 1: SQL Database Setup</a:t>
            </a:r>
            <a:endParaRPr lang="en-US" sz="3450" dirty="0"/>
          </a:p>
        </p:txBody>
      </p:sp>
      <p:sp>
        <p:nvSpPr>
          <p:cNvPr id="4" name="Shape 1"/>
          <p:cNvSpPr/>
          <p:nvPr/>
        </p:nvSpPr>
        <p:spPr>
          <a:xfrm>
            <a:off x="6355318" y="1383387"/>
            <a:ext cx="22860" cy="6277094"/>
          </a:xfrm>
          <a:prstGeom prst="roundRect">
            <a:avLst>
              <a:gd name="adj" fmla="val 323544"/>
            </a:avLst>
          </a:prstGeom>
          <a:solidFill>
            <a:srgbClr val="C8C9CF"/>
          </a:solidFill>
          <a:ln/>
        </p:spPr>
      </p:sp>
      <p:sp>
        <p:nvSpPr>
          <p:cNvPr id="5" name="Shape 2"/>
          <p:cNvSpPr/>
          <p:nvPr/>
        </p:nvSpPr>
        <p:spPr>
          <a:xfrm>
            <a:off x="6541949" y="1767959"/>
            <a:ext cx="616268" cy="22860"/>
          </a:xfrm>
          <a:prstGeom prst="roundRect">
            <a:avLst>
              <a:gd name="adj" fmla="val 323544"/>
            </a:avLst>
          </a:prstGeom>
          <a:solidFill>
            <a:srgbClr val="C8C9CF"/>
          </a:solidFill>
          <a:ln/>
        </p:spPr>
      </p:sp>
      <p:sp>
        <p:nvSpPr>
          <p:cNvPr id="6" name="Shape 3"/>
          <p:cNvSpPr/>
          <p:nvPr/>
        </p:nvSpPr>
        <p:spPr>
          <a:xfrm>
            <a:off x="6168688" y="1581388"/>
            <a:ext cx="396121" cy="396121"/>
          </a:xfrm>
          <a:prstGeom prst="roundRect">
            <a:avLst>
              <a:gd name="adj" fmla="val 18672"/>
            </a:avLst>
          </a:prstGeom>
          <a:solidFill>
            <a:srgbClr val="E2E3E9"/>
          </a:solidFill>
          <a:ln w="7620">
            <a:solidFill>
              <a:srgbClr val="C8C9CF"/>
            </a:solidFill>
            <a:prstDash val="solid"/>
          </a:ln>
        </p:spPr>
      </p:sp>
      <p:sp>
        <p:nvSpPr>
          <p:cNvPr id="7" name="Text 4"/>
          <p:cNvSpPr/>
          <p:nvPr/>
        </p:nvSpPr>
        <p:spPr>
          <a:xfrm>
            <a:off x="6315611" y="1647349"/>
            <a:ext cx="102275" cy="264200"/>
          </a:xfrm>
          <a:prstGeom prst="rect">
            <a:avLst/>
          </a:prstGeom>
          <a:noFill/>
          <a:ln/>
        </p:spPr>
        <p:txBody>
          <a:bodyPr wrap="none" lIns="0" tIns="0" rIns="0" bIns="0" rtlCol="0" anchor="t"/>
          <a:lstStyle/>
          <a:p>
            <a:pPr marL="0" indent="0" algn="ctr">
              <a:lnSpc>
                <a:spcPts val="20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1</a:t>
            </a:r>
            <a:endParaRPr lang="en-US" sz="2050" dirty="0"/>
          </a:p>
        </p:txBody>
      </p:sp>
      <p:sp>
        <p:nvSpPr>
          <p:cNvPr id="8" name="Text 5"/>
          <p:cNvSpPr/>
          <p:nvPr/>
        </p:nvSpPr>
        <p:spPr>
          <a:xfrm>
            <a:off x="7309120" y="3212710"/>
            <a:ext cx="2201228" cy="275153"/>
          </a:xfrm>
          <a:prstGeom prst="rect">
            <a:avLst/>
          </a:prstGeom>
          <a:noFill/>
          <a:ln/>
        </p:spPr>
        <p:txBody>
          <a:bodyPr wrap="none" lIns="0" tIns="0" rIns="0" bIns="0" rtlCol="0" anchor="t"/>
          <a:lstStyle/>
          <a:p>
            <a:pPr marL="0" indent="0" algn="l">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Database Design</a:t>
            </a:r>
            <a:endParaRPr lang="en-US" sz="1700" dirty="0"/>
          </a:p>
        </p:txBody>
      </p:sp>
      <p:sp>
        <p:nvSpPr>
          <p:cNvPr id="9" name="Text 6"/>
          <p:cNvSpPr/>
          <p:nvPr/>
        </p:nvSpPr>
        <p:spPr>
          <a:xfrm>
            <a:off x="7315200" y="3533090"/>
            <a:ext cx="6678930" cy="563404"/>
          </a:xfrm>
          <a:prstGeom prst="rect">
            <a:avLst/>
          </a:prstGeom>
          <a:noFill/>
          <a:ln/>
        </p:spPr>
        <p:txBody>
          <a:bodyPr wrap="square" lIns="0" tIns="0" rIns="0" bIns="0" rtlCol="0" anchor="t"/>
          <a:lstStyle/>
          <a:p>
            <a:pPr marL="0" indent="0" algn="l">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Create tables to capture customer feedback, including details like feedback type, product, date, and specific comments.</a:t>
            </a:r>
            <a:endParaRPr lang="en-US" sz="1350" dirty="0"/>
          </a:p>
        </p:txBody>
      </p:sp>
      <p:sp>
        <p:nvSpPr>
          <p:cNvPr id="10" name="Shape 7"/>
          <p:cNvSpPr/>
          <p:nvPr/>
        </p:nvSpPr>
        <p:spPr>
          <a:xfrm>
            <a:off x="6541949" y="3353598"/>
            <a:ext cx="616268" cy="22860"/>
          </a:xfrm>
          <a:prstGeom prst="roundRect">
            <a:avLst>
              <a:gd name="adj" fmla="val 323544"/>
            </a:avLst>
          </a:prstGeom>
          <a:solidFill>
            <a:srgbClr val="C8C9CF"/>
          </a:solidFill>
          <a:ln/>
        </p:spPr>
      </p:sp>
      <p:sp>
        <p:nvSpPr>
          <p:cNvPr id="11" name="Shape 8"/>
          <p:cNvSpPr/>
          <p:nvPr/>
        </p:nvSpPr>
        <p:spPr>
          <a:xfrm>
            <a:off x="6168688" y="3166968"/>
            <a:ext cx="396121" cy="396121"/>
          </a:xfrm>
          <a:prstGeom prst="roundRect">
            <a:avLst>
              <a:gd name="adj" fmla="val 18672"/>
            </a:avLst>
          </a:prstGeom>
          <a:solidFill>
            <a:srgbClr val="E2E3E9"/>
          </a:solidFill>
          <a:ln w="7620">
            <a:solidFill>
              <a:srgbClr val="C8C9CF"/>
            </a:solidFill>
            <a:prstDash val="solid"/>
          </a:ln>
        </p:spPr>
      </p:sp>
      <p:sp>
        <p:nvSpPr>
          <p:cNvPr id="12" name="Text 9"/>
          <p:cNvSpPr/>
          <p:nvPr/>
        </p:nvSpPr>
        <p:spPr>
          <a:xfrm>
            <a:off x="6293166" y="3232928"/>
            <a:ext cx="147161" cy="264200"/>
          </a:xfrm>
          <a:prstGeom prst="rect">
            <a:avLst/>
          </a:prstGeom>
          <a:noFill/>
          <a:ln/>
        </p:spPr>
        <p:txBody>
          <a:bodyPr wrap="none" lIns="0" tIns="0" rIns="0" bIns="0" rtlCol="0" anchor="t"/>
          <a:lstStyle/>
          <a:p>
            <a:pPr marL="0" indent="0" algn="ctr">
              <a:lnSpc>
                <a:spcPts val="20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2</a:t>
            </a:r>
            <a:endParaRPr lang="en-US" sz="2050" dirty="0"/>
          </a:p>
        </p:txBody>
      </p:sp>
      <p:sp>
        <p:nvSpPr>
          <p:cNvPr id="13" name="Text 10"/>
          <p:cNvSpPr/>
          <p:nvPr/>
        </p:nvSpPr>
        <p:spPr>
          <a:xfrm>
            <a:off x="7309120" y="4575274"/>
            <a:ext cx="2201228" cy="275153"/>
          </a:xfrm>
          <a:prstGeom prst="rect">
            <a:avLst/>
          </a:prstGeom>
          <a:noFill/>
          <a:ln/>
        </p:spPr>
        <p:txBody>
          <a:bodyPr wrap="none" lIns="0" tIns="0" rIns="0" bIns="0" rtlCol="0" anchor="t"/>
          <a:lstStyle/>
          <a:p>
            <a:pPr marL="0" indent="0" algn="l">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Database Setup</a:t>
            </a:r>
            <a:endParaRPr lang="en-US" sz="1700" dirty="0"/>
          </a:p>
        </p:txBody>
      </p:sp>
      <p:sp>
        <p:nvSpPr>
          <p:cNvPr id="14" name="Text 11"/>
          <p:cNvSpPr/>
          <p:nvPr/>
        </p:nvSpPr>
        <p:spPr>
          <a:xfrm>
            <a:off x="7309120" y="4956512"/>
            <a:ext cx="6678930" cy="563404"/>
          </a:xfrm>
          <a:prstGeom prst="rect">
            <a:avLst/>
          </a:prstGeom>
          <a:noFill/>
          <a:ln/>
        </p:spPr>
        <p:txBody>
          <a:bodyPr wrap="square" lIns="0" tIns="0" rIns="0" bIns="0" rtlCol="0" anchor="t"/>
          <a:lstStyle/>
          <a:p>
            <a:pPr marL="0" indent="0" algn="l">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Choose an appropriate database management system (DBMS) for your needs, like MySQL or PostgreSQL. Define the schema and set up the database structure.</a:t>
            </a:r>
            <a:endParaRPr lang="en-US" sz="1350" dirty="0"/>
          </a:p>
        </p:txBody>
      </p:sp>
      <p:sp>
        <p:nvSpPr>
          <p:cNvPr id="15" name="Shape 12"/>
          <p:cNvSpPr/>
          <p:nvPr/>
        </p:nvSpPr>
        <p:spPr>
          <a:xfrm>
            <a:off x="6541949" y="4712851"/>
            <a:ext cx="616268" cy="22860"/>
          </a:xfrm>
          <a:prstGeom prst="roundRect">
            <a:avLst>
              <a:gd name="adj" fmla="val 323544"/>
            </a:avLst>
          </a:prstGeom>
          <a:solidFill>
            <a:srgbClr val="C8C9CF"/>
          </a:solidFill>
          <a:ln/>
        </p:spPr>
      </p:sp>
      <p:sp>
        <p:nvSpPr>
          <p:cNvPr id="16" name="Shape 13"/>
          <p:cNvSpPr/>
          <p:nvPr/>
        </p:nvSpPr>
        <p:spPr>
          <a:xfrm>
            <a:off x="6168688" y="4526280"/>
            <a:ext cx="396121" cy="396121"/>
          </a:xfrm>
          <a:prstGeom prst="roundRect">
            <a:avLst>
              <a:gd name="adj" fmla="val 18672"/>
            </a:avLst>
          </a:prstGeom>
          <a:solidFill>
            <a:srgbClr val="E2E3E9"/>
          </a:solidFill>
          <a:ln w="7620">
            <a:solidFill>
              <a:srgbClr val="C8C9CF"/>
            </a:solidFill>
            <a:prstDash val="solid"/>
          </a:ln>
        </p:spPr>
      </p:sp>
      <p:sp>
        <p:nvSpPr>
          <p:cNvPr id="17" name="Text 14"/>
          <p:cNvSpPr/>
          <p:nvPr/>
        </p:nvSpPr>
        <p:spPr>
          <a:xfrm>
            <a:off x="6290250" y="4592241"/>
            <a:ext cx="152995" cy="264200"/>
          </a:xfrm>
          <a:prstGeom prst="rect">
            <a:avLst/>
          </a:prstGeom>
          <a:noFill/>
          <a:ln/>
        </p:spPr>
        <p:txBody>
          <a:bodyPr wrap="none" lIns="0" tIns="0" rIns="0" bIns="0" rtlCol="0" anchor="t"/>
          <a:lstStyle/>
          <a:p>
            <a:pPr marL="0" indent="0" algn="ctr">
              <a:lnSpc>
                <a:spcPts val="20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3</a:t>
            </a:r>
            <a:endParaRPr lang="en-US" sz="2050" dirty="0"/>
          </a:p>
        </p:txBody>
      </p:sp>
      <p:sp>
        <p:nvSpPr>
          <p:cNvPr id="18" name="Text 15"/>
          <p:cNvSpPr/>
          <p:nvPr/>
        </p:nvSpPr>
        <p:spPr>
          <a:xfrm>
            <a:off x="7335203" y="6340852"/>
            <a:ext cx="2201228" cy="275153"/>
          </a:xfrm>
          <a:prstGeom prst="rect">
            <a:avLst/>
          </a:prstGeom>
          <a:noFill/>
          <a:ln/>
        </p:spPr>
        <p:txBody>
          <a:bodyPr wrap="none" lIns="0" tIns="0" rIns="0" bIns="0" rtlCol="0" anchor="t"/>
          <a:lstStyle/>
          <a:p>
            <a:pPr marL="0" indent="0" algn="l">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Data Collection</a:t>
            </a:r>
            <a:endParaRPr lang="en-US" sz="1700" dirty="0"/>
          </a:p>
        </p:txBody>
      </p:sp>
      <p:sp>
        <p:nvSpPr>
          <p:cNvPr id="19" name="Text 16"/>
          <p:cNvSpPr/>
          <p:nvPr/>
        </p:nvSpPr>
        <p:spPr>
          <a:xfrm>
            <a:off x="7315200" y="6676549"/>
            <a:ext cx="6678930" cy="845106"/>
          </a:xfrm>
          <a:prstGeom prst="rect">
            <a:avLst/>
          </a:prstGeom>
          <a:noFill/>
          <a:ln/>
        </p:spPr>
        <p:txBody>
          <a:bodyPr wrap="square" lIns="0" tIns="0" rIns="0" bIns="0" rtlCol="0" anchor="t"/>
          <a:lstStyle/>
          <a:p>
            <a:pPr marL="0" indent="0" algn="l">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Develop a process to import customer feedback data from various sources like surveys, reviews, and support tickets. Transform the data into a consistent format for analysis.</a:t>
            </a:r>
            <a:endParaRPr lang="en-US" sz="1350" dirty="0"/>
          </a:p>
        </p:txBody>
      </p:sp>
      <p:sp>
        <p:nvSpPr>
          <p:cNvPr id="20" name="Shape 17"/>
          <p:cNvSpPr/>
          <p:nvPr/>
        </p:nvSpPr>
        <p:spPr>
          <a:xfrm>
            <a:off x="6541949" y="6466999"/>
            <a:ext cx="616268" cy="22860"/>
          </a:xfrm>
          <a:prstGeom prst="roundRect">
            <a:avLst>
              <a:gd name="adj" fmla="val 323544"/>
            </a:avLst>
          </a:prstGeom>
          <a:solidFill>
            <a:srgbClr val="C8C9CF"/>
          </a:solidFill>
          <a:ln/>
        </p:spPr>
      </p:sp>
      <p:sp>
        <p:nvSpPr>
          <p:cNvPr id="21" name="Shape 18"/>
          <p:cNvSpPr/>
          <p:nvPr/>
        </p:nvSpPr>
        <p:spPr>
          <a:xfrm>
            <a:off x="6168688" y="6280428"/>
            <a:ext cx="396121" cy="396121"/>
          </a:xfrm>
          <a:prstGeom prst="roundRect">
            <a:avLst>
              <a:gd name="adj" fmla="val 18672"/>
            </a:avLst>
          </a:prstGeom>
          <a:solidFill>
            <a:srgbClr val="E2E3E9"/>
          </a:solidFill>
          <a:ln w="7620">
            <a:solidFill>
              <a:srgbClr val="C8C9CF"/>
            </a:solidFill>
            <a:prstDash val="solid"/>
          </a:ln>
        </p:spPr>
      </p:sp>
      <p:sp>
        <p:nvSpPr>
          <p:cNvPr id="22" name="Text 19"/>
          <p:cNvSpPr/>
          <p:nvPr/>
        </p:nvSpPr>
        <p:spPr>
          <a:xfrm>
            <a:off x="6285488" y="6346388"/>
            <a:ext cx="162520" cy="264200"/>
          </a:xfrm>
          <a:prstGeom prst="rect">
            <a:avLst/>
          </a:prstGeom>
          <a:noFill/>
          <a:ln/>
        </p:spPr>
        <p:txBody>
          <a:bodyPr wrap="none" lIns="0" tIns="0" rIns="0" bIns="0" rtlCol="0" anchor="t"/>
          <a:lstStyle/>
          <a:p>
            <a:pPr marL="0" indent="0" algn="ctr">
              <a:lnSpc>
                <a:spcPts val="205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4</a:t>
            </a:r>
            <a:endParaRPr lang="en-US" sz="2050" dirty="0"/>
          </a:p>
        </p:txBody>
      </p:sp>
      <p:sp>
        <p:nvSpPr>
          <p:cNvPr id="23" name="Text 20"/>
          <p:cNvSpPr/>
          <p:nvPr/>
        </p:nvSpPr>
        <p:spPr>
          <a:xfrm>
            <a:off x="7309120" y="1553694"/>
            <a:ext cx="2201228" cy="275153"/>
          </a:xfrm>
          <a:prstGeom prst="rect">
            <a:avLst/>
          </a:prstGeom>
          <a:noFill/>
          <a:ln/>
        </p:spPr>
        <p:txBody>
          <a:bodyPr wrap="none" lIns="0" tIns="0" rIns="0" bIns="0" rtlCol="0" anchor="t"/>
          <a:lstStyle/>
          <a:p>
            <a:pPr marL="0" indent="0">
              <a:lnSpc>
                <a:spcPts val="300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Python Processing</a:t>
            </a:r>
            <a:endParaRPr lang="en-US" sz="1700" dirty="0"/>
          </a:p>
        </p:txBody>
      </p:sp>
      <p:sp>
        <p:nvSpPr>
          <p:cNvPr id="24" name="Text 21"/>
          <p:cNvSpPr/>
          <p:nvPr/>
        </p:nvSpPr>
        <p:spPr>
          <a:xfrm>
            <a:off x="7315200" y="1925853"/>
            <a:ext cx="6509738" cy="1127981"/>
          </a:xfrm>
          <a:prstGeom prst="rect">
            <a:avLst/>
          </a:prstGeom>
          <a:noFill/>
          <a:ln/>
        </p:spPr>
        <p:txBody>
          <a:bodyPr wrap="square" lIns="0" tIns="0" rIns="0" bIns="0" rtlCol="0" anchor="t"/>
          <a:lstStyle/>
          <a:p>
            <a:pPr marL="0" indent="0">
              <a:lnSpc>
                <a:spcPts val="31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Utilize Python libraries like Pandas for data cleaning and preprocessing. This step involves handling missing values, transforming data types, and removing irrelevant information to prepare the data for analysis.</a:t>
            </a:r>
            <a:endParaRPr lang="en-US" sz="1350" dirty="0"/>
          </a:p>
        </p:txBody>
      </p:sp>
      <p:sp>
        <p:nvSpPr>
          <p:cNvPr id="25" name="TextBox 24">
            <a:extLst>
              <a:ext uri="{FF2B5EF4-FFF2-40B4-BE49-F238E27FC236}">
                <a16:creationId xmlns:a16="http://schemas.microsoft.com/office/drawing/2014/main" id="{66EBED49-4C87-7DA6-CB2C-77887C88C617}"/>
              </a:ext>
            </a:extLst>
          </p:cNvPr>
          <p:cNvSpPr txBox="1"/>
          <p:nvPr/>
        </p:nvSpPr>
        <p:spPr>
          <a:xfrm>
            <a:off x="6233088" y="7673816"/>
            <a:ext cx="1099335" cy="369332"/>
          </a:xfrm>
          <a:prstGeom prst="rect">
            <a:avLst/>
          </a:prstGeom>
          <a:noFill/>
        </p:spPr>
        <p:txBody>
          <a:bodyPr wrap="square" rtlCol="0">
            <a:spAutoFit/>
          </a:bodyPr>
          <a:lstStyle/>
          <a:p>
            <a:r>
              <a:rPr lang="en-US" dirty="0">
                <a:hlinkClick r:id="rId4"/>
              </a:rPr>
              <a:t>GitHub</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101090"/>
            <a:ext cx="10738485" cy="771525"/>
          </a:xfrm>
          <a:prstGeom prst="rect">
            <a:avLst/>
          </a:prstGeom>
          <a:noFill/>
          <a:ln/>
        </p:spPr>
        <p:txBody>
          <a:bodyPr wrap="none" lIns="0" tIns="0" rIns="0" bIns="0" rtlCol="0" anchor="t"/>
          <a:lstStyle/>
          <a:p>
            <a:pPr marL="0" indent="0">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Week 2: Data Warehouse and Python</a:t>
            </a:r>
            <a:endParaRPr lang="en-US" sz="4850" dirty="0"/>
          </a:p>
        </p:txBody>
      </p:sp>
      <p:sp>
        <p:nvSpPr>
          <p:cNvPr id="3" name="Shape 1"/>
          <p:cNvSpPr/>
          <p:nvPr/>
        </p:nvSpPr>
        <p:spPr>
          <a:xfrm>
            <a:off x="864037" y="2644021"/>
            <a:ext cx="431959" cy="431959"/>
          </a:xfrm>
          <a:prstGeom prst="roundRect">
            <a:avLst>
              <a:gd name="adj" fmla="val 24005"/>
            </a:avLst>
          </a:prstGeom>
          <a:solidFill>
            <a:srgbClr val="E2E3E9"/>
          </a:solidFill>
          <a:ln w="15240">
            <a:solidFill>
              <a:srgbClr val="C8C9CF"/>
            </a:solidFill>
            <a:prstDash val="solid"/>
          </a:ln>
        </p:spPr>
      </p:sp>
      <p:sp>
        <p:nvSpPr>
          <p:cNvPr id="4" name="Text 2"/>
          <p:cNvSpPr/>
          <p:nvPr/>
        </p:nvSpPr>
        <p:spPr>
          <a:xfrm>
            <a:off x="1542812" y="264402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B5F71"/>
                </a:solidFill>
                <a:latin typeface="Instrument Sans Semi Bold" pitchFamily="34" charset="0"/>
                <a:ea typeface="Instrument Sans Semi Bold" pitchFamily="34" charset="-122"/>
                <a:cs typeface="Instrument Sans Semi Bold" pitchFamily="34" charset="-120"/>
              </a:rPr>
              <a:t>Data Warehouse</a:t>
            </a:r>
            <a:endParaRPr lang="en-US" sz="2400" dirty="0"/>
          </a:p>
        </p:txBody>
      </p:sp>
      <p:sp>
        <p:nvSpPr>
          <p:cNvPr id="5" name="Text 3"/>
          <p:cNvSpPr/>
          <p:nvPr/>
        </p:nvSpPr>
        <p:spPr>
          <a:xfrm>
            <a:off x="1542812" y="3177897"/>
            <a:ext cx="3457456" cy="3160395"/>
          </a:xfrm>
          <a:prstGeom prst="rect">
            <a:avLst/>
          </a:prstGeom>
          <a:noFill/>
          <a:ln/>
        </p:spPr>
        <p:txBody>
          <a:bodyPr wrap="squar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Aggregate customer feedback data from various sources into a central repository. This warehouse will serve as a single source of truth for our analysis, ensuring consistency and reliability of the data.</a:t>
            </a:r>
            <a:endParaRPr lang="en-US" sz="1900" dirty="0"/>
          </a:p>
        </p:txBody>
      </p:sp>
      <p:sp>
        <p:nvSpPr>
          <p:cNvPr id="6" name="Shape 4"/>
          <p:cNvSpPr/>
          <p:nvPr/>
        </p:nvSpPr>
        <p:spPr>
          <a:xfrm>
            <a:off x="5247084" y="2644021"/>
            <a:ext cx="431959" cy="431959"/>
          </a:xfrm>
          <a:prstGeom prst="roundRect">
            <a:avLst>
              <a:gd name="adj" fmla="val 24005"/>
            </a:avLst>
          </a:prstGeom>
          <a:solidFill>
            <a:srgbClr val="E2E3E9"/>
          </a:solidFill>
          <a:ln w="15240">
            <a:solidFill>
              <a:srgbClr val="C8C9CF"/>
            </a:solidFill>
            <a:prstDash val="solid"/>
          </a:ln>
        </p:spPr>
      </p:sp>
      <p:sp>
        <p:nvSpPr>
          <p:cNvPr id="7" name="Text 5"/>
          <p:cNvSpPr/>
          <p:nvPr/>
        </p:nvSpPr>
        <p:spPr>
          <a:xfrm>
            <a:off x="5925860" y="264402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B5F71"/>
                </a:solidFill>
                <a:latin typeface="Instrument Sans Semi Bold" pitchFamily="34" charset="0"/>
                <a:ea typeface="Instrument Sans Semi Bold" pitchFamily="34" charset="-122"/>
                <a:cs typeface="Instrument Sans Semi Bold" pitchFamily="34" charset="-120"/>
              </a:rPr>
              <a:t>Data Integration</a:t>
            </a:r>
            <a:endParaRPr lang="en-US" sz="2400" dirty="0"/>
          </a:p>
        </p:txBody>
      </p:sp>
      <p:sp>
        <p:nvSpPr>
          <p:cNvPr id="8" name="Text 6"/>
          <p:cNvSpPr/>
          <p:nvPr/>
        </p:nvSpPr>
        <p:spPr>
          <a:xfrm>
            <a:off x="5925860" y="3177897"/>
            <a:ext cx="3457456" cy="3160395"/>
          </a:xfrm>
          <a:prstGeom prst="rect">
            <a:avLst/>
          </a:prstGeom>
          <a:noFill/>
          <a:ln/>
        </p:spPr>
        <p:txBody>
          <a:bodyPr wrap="squar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Load the cleaned and preprocessed data into the data warehouse using Python and appropriate database connectors. This involves setting up connections between the data source, the processing environment, and the warehouse for seamless data flow.</a:t>
            </a:r>
            <a:endParaRPr lang="en-US" sz="1900" dirty="0"/>
          </a:p>
        </p:txBody>
      </p:sp>
      <p:sp>
        <p:nvSpPr>
          <p:cNvPr id="9" name="Shape 7"/>
          <p:cNvSpPr/>
          <p:nvPr/>
        </p:nvSpPr>
        <p:spPr>
          <a:xfrm>
            <a:off x="9630132" y="2644021"/>
            <a:ext cx="431959" cy="431959"/>
          </a:xfrm>
          <a:prstGeom prst="roundRect">
            <a:avLst>
              <a:gd name="adj" fmla="val 24005"/>
            </a:avLst>
          </a:prstGeom>
          <a:solidFill>
            <a:srgbClr val="E2E3E9"/>
          </a:solidFill>
          <a:ln w="15240">
            <a:solidFill>
              <a:srgbClr val="C8C9CF"/>
            </a:solidFill>
            <a:prstDash val="solid"/>
          </a:ln>
        </p:spPr>
      </p:sp>
      <p:sp>
        <p:nvSpPr>
          <p:cNvPr id="10" name="Text 8"/>
          <p:cNvSpPr/>
          <p:nvPr/>
        </p:nvSpPr>
        <p:spPr>
          <a:xfrm>
            <a:off x="10308908" y="264402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5B5F71"/>
                </a:solidFill>
                <a:latin typeface="Instrument Sans Semi Bold" pitchFamily="34" charset="0"/>
                <a:ea typeface="Instrument Sans Semi Bold" pitchFamily="34" charset="-122"/>
                <a:cs typeface="Instrument Sans Semi Bold" pitchFamily="34" charset="-120"/>
              </a:rPr>
              <a:t>SQL Queries</a:t>
            </a:r>
            <a:endParaRPr lang="en-US" sz="2400" dirty="0"/>
          </a:p>
        </p:txBody>
      </p:sp>
      <p:sp>
        <p:nvSpPr>
          <p:cNvPr id="11" name="Text 9"/>
          <p:cNvSpPr/>
          <p:nvPr/>
        </p:nvSpPr>
        <p:spPr>
          <a:xfrm>
            <a:off x="10308908" y="3177897"/>
            <a:ext cx="3457456" cy="3950494"/>
          </a:xfrm>
          <a:prstGeom prst="rect">
            <a:avLst/>
          </a:prstGeom>
          <a:noFill/>
          <a:ln/>
        </p:spPr>
        <p:txBody>
          <a:bodyPr wrap="squar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Write SQL queries to analyze the data, extracting key insights like common themes, sentiment scores, and product-specific issues. Utilize functions and aggregations for effective data exploration.</a:t>
            </a:r>
            <a:endParaRPr lang="en-US" sz="1900" dirty="0"/>
          </a:p>
        </p:txBody>
      </p:sp>
      <p:sp>
        <p:nvSpPr>
          <p:cNvPr id="12" name="TextBox 11">
            <a:extLst>
              <a:ext uri="{FF2B5EF4-FFF2-40B4-BE49-F238E27FC236}">
                <a16:creationId xmlns:a16="http://schemas.microsoft.com/office/drawing/2014/main" id="{1819A210-8B6C-66CC-2E07-74A2AA80A3EA}"/>
              </a:ext>
            </a:extLst>
          </p:cNvPr>
          <p:cNvSpPr txBox="1"/>
          <p:nvPr/>
        </p:nvSpPr>
        <p:spPr>
          <a:xfrm>
            <a:off x="1080016" y="7174587"/>
            <a:ext cx="1037690" cy="369332"/>
          </a:xfrm>
          <a:prstGeom prst="rect">
            <a:avLst/>
          </a:prstGeom>
          <a:noFill/>
        </p:spPr>
        <p:txBody>
          <a:bodyPr wrap="square" rtlCol="0">
            <a:spAutoFit/>
          </a:bodyPr>
          <a:lstStyle/>
          <a:p>
            <a:r>
              <a:rPr lang="en-US" dirty="0">
                <a:hlinkClick r:id="rId3"/>
              </a:rPr>
              <a:t>GitHub</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727" y="836890"/>
            <a:ext cx="7794546" cy="1204913"/>
          </a:xfrm>
          <a:prstGeom prst="rect">
            <a:avLst/>
          </a:prstGeom>
          <a:noFill/>
          <a:ln/>
        </p:spPr>
        <p:txBody>
          <a:bodyPr wrap="square" lIns="0" tIns="0" rIns="0" bIns="0" rtlCol="0" anchor="t"/>
          <a:lstStyle/>
          <a:p>
            <a:pPr marL="0" indent="0">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Week 3: Sentiment Analysis and Azure</a:t>
            </a:r>
            <a:endParaRPr lang="en-US" sz="3750" dirty="0"/>
          </a:p>
        </p:txBody>
      </p:sp>
      <p:sp>
        <p:nvSpPr>
          <p:cNvPr id="4" name="Shape 1"/>
          <p:cNvSpPr/>
          <p:nvPr/>
        </p:nvSpPr>
        <p:spPr>
          <a:xfrm>
            <a:off x="674727" y="2221920"/>
            <a:ext cx="433745" cy="433745"/>
          </a:xfrm>
          <a:prstGeom prst="roundRect">
            <a:avLst>
              <a:gd name="adj" fmla="val 18669"/>
            </a:avLst>
          </a:prstGeom>
          <a:solidFill>
            <a:srgbClr val="E2E3E9"/>
          </a:solidFill>
          <a:ln w="7620">
            <a:solidFill>
              <a:srgbClr val="C8C9CF"/>
            </a:solidFill>
            <a:prstDash val="solid"/>
          </a:ln>
        </p:spPr>
      </p:sp>
      <p:sp>
        <p:nvSpPr>
          <p:cNvPr id="5" name="Text 2"/>
          <p:cNvSpPr/>
          <p:nvPr/>
        </p:nvSpPr>
        <p:spPr>
          <a:xfrm>
            <a:off x="846075" y="2294190"/>
            <a:ext cx="111919" cy="289203"/>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1</a:t>
            </a:r>
            <a:endParaRPr lang="en-US" sz="2250" dirty="0"/>
          </a:p>
        </p:txBody>
      </p:sp>
      <p:sp>
        <p:nvSpPr>
          <p:cNvPr id="6" name="Text 3"/>
          <p:cNvSpPr/>
          <p:nvPr/>
        </p:nvSpPr>
        <p:spPr>
          <a:xfrm>
            <a:off x="1279820" y="2295292"/>
            <a:ext cx="3335774" cy="301228"/>
          </a:xfrm>
          <a:prstGeom prst="rect">
            <a:avLst/>
          </a:prstGeom>
          <a:noFill/>
          <a:ln/>
        </p:spPr>
        <p:txBody>
          <a:bodyPr wrap="none" lIns="0" tIns="0" rIns="0" bIns="0" rtlCol="0" anchor="t"/>
          <a:lstStyle/>
          <a:p>
            <a:pPr marL="0" indent="0">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Sentiment Analysis Overview</a:t>
            </a:r>
            <a:endParaRPr lang="en-US" sz="1850" dirty="0"/>
          </a:p>
        </p:txBody>
      </p:sp>
      <p:sp>
        <p:nvSpPr>
          <p:cNvPr id="7" name="Text 4"/>
          <p:cNvSpPr/>
          <p:nvPr/>
        </p:nvSpPr>
        <p:spPr>
          <a:xfrm>
            <a:off x="1301234" y="2712129"/>
            <a:ext cx="7168039" cy="1232899"/>
          </a:xfrm>
          <a:prstGeom prst="rect">
            <a:avLst/>
          </a:prstGeom>
          <a:noFill/>
          <a:ln/>
        </p:spPr>
        <p:txBody>
          <a:bodyPr wrap="square" lIns="0" tIns="0" rIns="0" bIns="0" rtlCol="0" anchor="t"/>
          <a:lstStyle/>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Objective: Classify Amazon reviews as positive, neutral, or negative.</a:t>
            </a:r>
          </a:p>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Dataset: 1</a:t>
            </a:r>
            <a:r>
              <a:rPr lang="ar-EG" sz="1500" dirty="0">
                <a:solidFill>
                  <a:srgbClr val="5B5F71"/>
                </a:solidFill>
                <a:latin typeface="Instrument Sans Medium" pitchFamily="34" charset="0"/>
                <a:ea typeface="Instrument Sans Medium" pitchFamily="34" charset="-122"/>
                <a:cs typeface="Instrument Sans Medium" pitchFamily="34" charset="-120"/>
              </a:rPr>
              <a:t>.</a:t>
            </a:r>
            <a:r>
              <a:rPr lang="en-US" sz="1500" dirty="0">
                <a:solidFill>
                  <a:srgbClr val="5B5F71"/>
                </a:solidFill>
                <a:latin typeface="Instrument Sans Medium" pitchFamily="34" charset="0"/>
                <a:ea typeface="Instrument Sans Medium" pitchFamily="34" charset="-122"/>
                <a:cs typeface="Instrument Sans Medium" pitchFamily="34" charset="-120"/>
              </a:rPr>
              <a:t>5 million Amazon reviews.</a:t>
            </a:r>
          </a:p>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Sentiment Mapping: Positive: Star rating ≥ 4 and Neutral: Star rating = 3.        and Negative: Star rating ≤ 2</a:t>
            </a:r>
            <a:endParaRPr lang="en-US" sz="1500" dirty="0"/>
          </a:p>
        </p:txBody>
      </p:sp>
      <p:sp>
        <p:nvSpPr>
          <p:cNvPr id="8" name="Shape 5"/>
          <p:cNvSpPr/>
          <p:nvPr/>
        </p:nvSpPr>
        <p:spPr>
          <a:xfrm>
            <a:off x="685161" y="4067700"/>
            <a:ext cx="433745" cy="433745"/>
          </a:xfrm>
          <a:prstGeom prst="roundRect">
            <a:avLst>
              <a:gd name="adj" fmla="val 18669"/>
            </a:avLst>
          </a:prstGeom>
          <a:solidFill>
            <a:srgbClr val="E2E3E9"/>
          </a:solidFill>
          <a:ln w="7620">
            <a:solidFill>
              <a:srgbClr val="C8C9CF"/>
            </a:solidFill>
            <a:prstDash val="solid"/>
          </a:ln>
        </p:spPr>
      </p:sp>
      <p:sp>
        <p:nvSpPr>
          <p:cNvPr id="9" name="Text 6"/>
          <p:cNvSpPr/>
          <p:nvPr/>
        </p:nvSpPr>
        <p:spPr>
          <a:xfrm>
            <a:off x="825470" y="4145984"/>
            <a:ext cx="161092" cy="289203"/>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2</a:t>
            </a:r>
            <a:endParaRPr lang="en-US" sz="2250" dirty="0"/>
          </a:p>
        </p:txBody>
      </p:sp>
      <p:sp>
        <p:nvSpPr>
          <p:cNvPr id="10" name="Text 7"/>
          <p:cNvSpPr/>
          <p:nvPr/>
        </p:nvSpPr>
        <p:spPr>
          <a:xfrm>
            <a:off x="1278025" y="4133959"/>
            <a:ext cx="3885646" cy="301228"/>
          </a:xfrm>
          <a:prstGeom prst="rect">
            <a:avLst/>
          </a:prstGeom>
          <a:noFill/>
          <a:ln/>
        </p:spPr>
        <p:txBody>
          <a:bodyPr wrap="none" lIns="0" tIns="0" rIns="0" bIns="0" rtlCol="0" anchor="t"/>
          <a:lstStyle/>
          <a:p>
            <a:pPr marL="0" indent="0">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Data Preparation and Vectorization</a:t>
            </a:r>
            <a:endParaRPr lang="en-US" sz="1850" dirty="0"/>
          </a:p>
        </p:txBody>
      </p:sp>
      <p:sp>
        <p:nvSpPr>
          <p:cNvPr id="11" name="Text 8"/>
          <p:cNvSpPr/>
          <p:nvPr/>
        </p:nvSpPr>
        <p:spPr>
          <a:xfrm>
            <a:off x="1278025" y="4520845"/>
            <a:ext cx="7168039" cy="1534127"/>
          </a:xfrm>
          <a:prstGeom prst="rect">
            <a:avLst/>
          </a:prstGeom>
          <a:noFill/>
          <a:ln/>
        </p:spPr>
        <p:txBody>
          <a:bodyPr wrap="square" lIns="0" tIns="0" rIns="0" bIns="0" rtlCol="0" anchor="t"/>
          <a:lstStyle/>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Data Preparation: Convert ratings to sentiment (Positive = 1, Negative = 0). And  Remove neutral reviews.</a:t>
            </a:r>
          </a:p>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Text Vectorization: Method: TF-IDF (Term Frequency-Inverse Document Frequency) and Max Features: 10,000</a:t>
            </a:r>
          </a:p>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Train-Test </a:t>
            </a:r>
            <a:r>
              <a:rPr lang="en-US" sz="1500" err="1">
                <a:solidFill>
                  <a:srgbClr val="5B5F71"/>
                </a:solidFill>
                <a:latin typeface="Instrument Sans Medium" pitchFamily="34" charset="0"/>
                <a:ea typeface="Instrument Sans Medium" pitchFamily="34" charset="-122"/>
                <a:cs typeface="Instrument Sans Medium" pitchFamily="34" charset="-120"/>
              </a:rPr>
              <a:t>Split</a:t>
            </a:r>
            <a:r>
              <a:rPr lang="en-US" sz="1500">
                <a:solidFill>
                  <a:srgbClr val="5B5F71"/>
                </a:solidFill>
                <a:latin typeface="Instrument Sans Medium" pitchFamily="34" charset="0"/>
                <a:ea typeface="Instrument Sans Medium" pitchFamily="34" charset="-122"/>
                <a:cs typeface="Instrument Sans Medium" pitchFamily="34" charset="-120"/>
              </a:rPr>
              <a:t>: Training </a:t>
            </a:r>
            <a:r>
              <a:rPr lang="en-US" sz="1500" dirty="0">
                <a:solidFill>
                  <a:srgbClr val="5B5F71"/>
                </a:solidFill>
                <a:latin typeface="Instrument Sans Medium" pitchFamily="34" charset="0"/>
                <a:ea typeface="Instrument Sans Medium" pitchFamily="34" charset="-122"/>
                <a:cs typeface="Instrument Sans Medium" pitchFamily="34" charset="-120"/>
              </a:rPr>
              <a:t>Set: 80%Testing Set: 20%</a:t>
            </a:r>
            <a:endParaRPr lang="en-US" sz="1500" dirty="0"/>
          </a:p>
        </p:txBody>
      </p:sp>
      <p:sp>
        <p:nvSpPr>
          <p:cNvPr id="12" name="Shape 9"/>
          <p:cNvSpPr/>
          <p:nvPr/>
        </p:nvSpPr>
        <p:spPr>
          <a:xfrm>
            <a:off x="674727" y="6050756"/>
            <a:ext cx="433745" cy="433745"/>
          </a:xfrm>
          <a:prstGeom prst="roundRect">
            <a:avLst>
              <a:gd name="adj" fmla="val 18669"/>
            </a:avLst>
          </a:prstGeom>
          <a:solidFill>
            <a:srgbClr val="E2E3E9"/>
          </a:solidFill>
          <a:ln w="7620">
            <a:solidFill>
              <a:srgbClr val="C8C9CF"/>
            </a:solidFill>
            <a:prstDash val="solid"/>
          </a:ln>
        </p:spPr>
      </p:sp>
      <p:sp>
        <p:nvSpPr>
          <p:cNvPr id="13" name="Text 10"/>
          <p:cNvSpPr/>
          <p:nvPr/>
        </p:nvSpPr>
        <p:spPr>
          <a:xfrm>
            <a:off x="807839" y="6123027"/>
            <a:ext cx="167402" cy="289203"/>
          </a:xfrm>
          <a:prstGeom prst="rect">
            <a:avLst/>
          </a:prstGeom>
          <a:noFill/>
          <a:ln/>
        </p:spPr>
        <p:txBody>
          <a:bodyPr wrap="none" lIns="0" tIns="0" rIns="0" bIns="0" rtlCol="0" anchor="t"/>
          <a:lstStyle/>
          <a:p>
            <a:pPr marL="0" indent="0" algn="ctr">
              <a:lnSpc>
                <a:spcPts val="22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3</a:t>
            </a:r>
            <a:endParaRPr lang="en-US" sz="2250" dirty="0"/>
          </a:p>
        </p:txBody>
      </p:sp>
      <p:sp>
        <p:nvSpPr>
          <p:cNvPr id="14" name="Text 11"/>
          <p:cNvSpPr/>
          <p:nvPr/>
        </p:nvSpPr>
        <p:spPr>
          <a:xfrm>
            <a:off x="1296969" y="6123027"/>
            <a:ext cx="4189431" cy="301228"/>
          </a:xfrm>
          <a:prstGeom prst="rect">
            <a:avLst/>
          </a:prstGeom>
          <a:noFill/>
          <a:ln/>
        </p:spPr>
        <p:txBody>
          <a:bodyPr wrap="none" lIns="0" tIns="0" rIns="0" bIns="0" rtlCol="0" anchor="t"/>
          <a:lstStyle/>
          <a:p>
            <a:pPr marL="0" indent="0">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Model Implementation and Evaluation</a:t>
            </a:r>
            <a:endParaRPr lang="en-US" sz="1850" dirty="0"/>
          </a:p>
        </p:txBody>
      </p:sp>
      <p:sp>
        <p:nvSpPr>
          <p:cNvPr id="15" name="Text 12"/>
          <p:cNvSpPr/>
          <p:nvPr/>
        </p:nvSpPr>
        <p:spPr>
          <a:xfrm>
            <a:off x="1301234" y="6467594"/>
            <a:ext cx="7168039" cy="925116"/>
          </a:xfrm>
          <a:prstGeom prst="rect">
            <a:avLst/>
          </a:prstGeom>
          <a:noFill/>
          <a:ln/>
        </p:spPr>
        <p:txBody>
          <a:bodyPr wrap="square" lIns="0" tIns="0" rIns="0" bIns="0" rtlCol="0" anchor="t"/>
          <a:lstStyle/>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Models Used: 1-Logistic Regression. 2-Naive Bayes. 3-Decision Trees.</a:t>
            </a:r>
          </a:p>
          <a:p>
            <a:pPr marL="285750" indent="-285750">
              <a:lnSpc>
                <a:spcPts val="2400"/>
              </a:lnSpc>
              <a:buFont typeface="Arial" panose="020B0604020202020204" pitchFamily="34" charset="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Conclusion: Compare model performance and overall effectiveness.</a:t>
            </a:r>
            <a:endParaRPr lang="en-US" sz="1500" dirty="0"/>
          </a:p>
        </p:txBody>
      </p:sp>
      <p:sp>
        <p:nvSpPr>
          <p:cNvPr id="17" name="TextBox 16">
            <a:extLst>
              <a:ext uri="{FF2B5EF4-FFF2-40B4-BE49-F238E27FC236}">
                <a16:creationId xmlns:a16="http://schemas.microsoft.com/office/drawing/2014/main" id="{2FEBA408-D3C2-D33B-C188-A427F8FE3FF5}"/>
              </a:ext>
            </a:extLst>
          </p:cNvPr>
          <p:cNvSpPr txBox="1"/>
          <p:nvPr/>
        </p:nvSpPr>
        <p:spPr>
          <a:xfrm>
            <a:off x="7417941" y="7392710"/>
            <a:ext cx="842481" cy="369332"/>
          </a:xfrm>
          <a:prstGeom prst="rect">
            <a:avLst/>
          </a:prstGeom>
          <a:noFill/>
        </p:spPr>
        <p:txBody>
          <a:bodyPr wrap="square">
            <a:spAutoFit/>
          </a:bodyPr>
          <a:lstStyle/>
          <a:p>
            <a:r>
              <a:rPr lang="en-US" dirty="0">
                <a:hlinkClick r:id="rId4"/>
              </a:rPr>
              <a:t>GitHub</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3171" y="848201"/>
            <a:ext cx="7775019" cy="538520"/>
          </a:xfrm>
          <a:prstGeom prst="rect">
            <a:avLst/>
          </a:prstGeom>
          <a:noFill/>
          <a:ln/>
        </p:spPr>
        <p:txBody>
          <a:bodyPr wrap="none" lIns="0" tIns="0" rIns="0" bIns="0" rtlCol="0" anchor="t"/>
          <a:lstStyle/>
          <a:p>
            <a:pPr marL="0" indent="0">
              <a:lnSpc>
                <a:spcPts val="4200"/>
              </a:lnSpc>
              <a:buNone/>
            </a:pPr>
            <a:r>
              <a:rPr lang="en-US" sz="3350" dirty="0">
                <a:solidFill>
                  <a:srgbClr val="505468"/>
                </a:solidFill>
                <a:latin typeface="Instrument Sans Semi Bold" pitchFamily="34" charset="0"/>
                <a:ea typeface="Instrument Sans Semi Bold" pitchFamily="34" charset="-122"/>
                <a:cs typeface="Instrument Sans Semi Bold" pitchFamily="34" charset="-120"/>
              </a:rPr>
              <a:t>Week 4: MLOps and Final Presentation</a:t>
            </a:r>
            <a:endParaRPr lang="en-US" sz="3350" dirty="0"/>
          </a:p>
        </p:txBody>
      </p:sp>
      <p:pic>
        <p:nvPicPr>
          <p:cNvPr id="4" name="Image 1" descr="preencoded.png"/>
          <p:cNvPicPr>
            <a:picLocks noChangeAspect="1"/>
          </p:cNvPicPr>
          <p:nvPr/>
        </p:nvPicPr>
        <p:blipFill>
          <a:blip r:embed="rId4"/>
          <a:stretch>
            <a:fillRect/>
          </a:stretch>
        </p:blipFill>
        <p:spPr>
          <a:xfrm>
            <a:off x="603171" y="1645206"/>
            <a:ext cx="861655" cy="1820108"/>
          </a:xfrm>
          <a:prstGeom prst="rect">
            <a:avLst/>
          </a:prstGeom>
        </p:spPr>
      </p:pic>
      <p:sp>
        <p:nvSpPr>
          <p:cNvPr id="5" name="Text 1"/>
          <p:cNvSpPr/>
          <p:nvPr/>
        </p:nvSpPr>
        <p:spPr>
          <a:xfrm>
            <a:off x="1723311" y="1749147"/>
            <a:ext cx="2154317" cy="269200"/>
          </a:xfrm>
          <a:prstGeom prst="rect">
            <a:avLst/>
          </a:prstGeom>
          <a:noFill/>
          <a:ln/>
        </p:spPr>
        <p:txBody>
          <a:bodyPr wrap="none" lIns="0" tIns="0" rIns="0" bIns="0" rtlCol="0" anchor="t"/>
          <a:lstStyle/>
          <a:p>
            <a:pPr marL="0" indent="0" algn="l">
              <a:lnSpc>
                <a:spcPts val="2100"/>
              </a:lnSpc>
              <a:buNone/>
            </a:pPr>
            <a:r>
              <a:rPr lang="en-US" sz="1650" dirty="0" err="1">
                <a:solidFill>
                  <a:srgbClr val="5B5F71"/>
                </a:solidFill>
                <a:latin typeface="Instrument Sans Semi Bold" pitchFamily="34" charset="0"/>
                <a:ea typeface="Instrument Sans Semi Bold" pitchFamily="34" charset="-122"/>
                <a:cs typeface="Instrument Sans Semi Bold" pitchFamily="34" charset="-120"/>
              </a:rPr>
              <a:t>MLflow</a:t>
            </a:r>
            <a:r>
              <a:rPr lang="en-US" sz="1650" dirty="0">
                <a:solidFill>
                  <a:srgbClr val="5B5F71"/>
                </a:solidFill>
                <a:latin typeface="Instrument Sans Semi Bold" pitchFamily="34" charset="0"/>
                <a:ea typeface="Instrument Sans Semi Bold" pitchFamily="34" charset="-122"/>
                <a:cs typeface="Instrument Sans Semi Bold" pitchFamily="34" charset="-120"/>
              </a:rPr>
              <a:t> Logging</a:t>
            </a:r>
            <a:endParaRPr lang="en-US" sz="1650" dirty="0"/>
          </a:p>
        </p:txBody>
      </p:sp>
      <p:sp>
        <p:nvSpPr>
          <p:cNvPr id="6" name="Text 2"/>
          <p:cNvSpPr/>
          <p:nvPr/>
        </p:nvSpPr>
        <p:spPr>
          <a:xfrm>
            <a:off x="1723311" y="2190036"/>
            <a:ext cx="6817519" cy="1102995"/>
          </a:xfrm>
          <a:prstGeom prst="rect">
            <a:avLst/>
          </a:prstGeom>
          <a:noFill/>
          <a:ln/>
        </p:spPr>
        <p:txBody>
          <a:bodyPr wrap="square" lIns="0" tIns="0" rIns="0" bIns="0" rtlCol="0" anchor="t"/>
          <a:lstStyle/>
          <a:p>
            <a:pPr lvl="0" eaLnBrk="0" fontAlgn="base" hangingPunct="0">
              <a:spcBef>
                <a:spcPct val="0"/>
              </a:spcBef>
              <a:spcAft>
                <a:spcPct val="0"/>
              </a:spcAft>
            </a:pPr>
            <a:endParaRPr lang="en-US" sz="1350" dirty="0"/>
          </a:p>
        </p:txBody>
      </p:sp>
      <p:pic>
        <p:nvPicPr>
          <p:cNvPr id="7" name="Image 2" descr="preencoded.png"/>
          <p:cNvPicPr>
            <a:picLocks noChangeAspect="1"/>
          </p:cNvPicPr>
          <p:nvPr/>
        </p:nvPicPr>
        <p:blipFill>
          <a:blip r:embed="rId5"/>
          <a:stretch>
            <a:fillRect/>
          </a:stretch>
        </p:blipFill>
        <p:spPr>
          <a:xfrm>
            <a:off x="603171" y="3465314"/>
            <a:ext cx="861655" cy="1820108"/>
          </a:xfrm>
          <a:prstGeom prst="rect">
            <a:avLst/>
          </a:prstGeom>
        </p:spPr>
      </p:pic>
      <p:sp>
        <p:nvSpPr>
          <p:cNvPr id="8" name="Text 3"/>
          <p:cNvSpPr/>
          <p:nvPr/>
        </p:nvSpPr>
        <p:spPr>
          <a:xfrm>
            <a:off x="1723311" y="3426609"/>
            <a:ext cx="2154317" cy="269200"/>
          </a:xfrm>
          <a:prstGeom prst="rect">
            <a:avLst/>
          </a:prstGeom>
          <a:noFill/>
          <a:ln/>
        </p:spPr>
        <p:txBody>
          <a:bodyPr wrap="none" lIns="0" tIns="0" rIns="0" bIns="0" rtlCol="0" anchor="t"/>
          <a:lstStyle/>
          <a:p>
            <a:pPr marL="0" indent="0" algn="l">
              <a:lnSpc>
                <a:spcPts val="210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Models Evaluated</a:t>
            </a:r>
            <a:endParaRPr lang="en-US" sz="1650" dirty="0"/>
          </a:p>
        </p:txBody>
      </p:sp>
      <p:sp>
        <p:nvSpPr>
          <p:cNvPr id="9" name="Text 4"/>
          <p:cNvSpPr/>
          <p:nvPr/>
        </p:nvSpPr>
        <p:spPr>
          <a:xfrm>
            <a:off x="1702763" y="3727785"/>
            <a:ext cx="6817519" cy="1102995"/>
          </a:xfrm>
          <a:prstGeom prst="rect">
            <a:avLst/>
          </a:prstGeom>
          <a:noFill/>
          <a:ln/>
        </p:spPr>
        <p:txBody>
          <a:bodyPr wrap="square" lIns="0" tIns="0" rIns="0" bIns="0" rtlCol="0" anchor="t"/>
          <a:lstStyle/>
          <a:p>
            <a:pPr marL="342900" indent="-34290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Logistic Regression: 1- Accuracy: 95.12% 2- Observation: Best overall performance, high accuracy for positive sentiment but lower recall for negative sentiment.</a:t>
            </a:r>
          </a:p>
          <a:p>
            <a:pPr marL="342900" indent="-34290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Naive Bayes: 1- Accuracy: 91.65% 2- Observation: Biased towards positive sentiment, poor recall (25.43%) for negative reviews.</a:t>
            </a:r>
          </a:p>
          <a:p>
            <a:pPr marL="342900" indent="-34290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Decision Trees: 1- Accuracy: 91.07% 2- Observation: Balanced but weaker in predicting negative reviews (40% recall).</a:t>
            </a:r>
            <a:endParaRPr lang="en-US" sz="1200" dirty="0"/>
          </a:p>
        </p:txBody>
      </p:sp>
      <p:pic>
        <p:nvPicPr>
          <p:cNvPr id="10" name="Image 3" descr="preencoded.png"/>
          <p:cNvPicPr>
            <a:picLocks noChangeAspect="1"/>
          </p:cNvPicPr>
          <p:nvPr/>
        </p:nvPicPr>
        <p:blipFill>
          <a:blip r:embed="rId6"/>
          <a:stretch>
            <a:fillRect/>
          </a:stretch>
        </p:blipFill>
        <p:spPr>
          <a:xfrm>
            <a:off x="603171" y="5285423"/>
            <a:ext cx="861655" cy="2095857"/>
          </a:xfrm>
          <a:prstGeom prst="rect">
            <a:avLst/>
          </a:prstGeom>
        </p:spPr>
      </p:pic>
      <p:sp>
        <p:nvSpPr>
          <p:cNvPr id="11" name="Text 5"/>
          <p:cNvSpPr/>
          <p:nvPr/>
        </p:nvSpPr>
        <p:spPr>
          <a:xfrm>
            <a:off x="1702763" y="5729034"/>
            <a:ext cx="2154317" cy="269200"/>
          </a:xfrm>
          <a:prstGeom prst="rect">
            <a:avLst/>
          </a:prstGeom>
          <a:noFill/>
          <a:ln/>
        </p:spPr>
        <p:txBody>
          <a:bodyPr wrap="none" lIns="0" tIns="0" rIns="0" bIns="0" rtlCol="0" anchor="t"/>
          <a:lstStyle/>
          <a:p>
            <a:pPr marL="0" indent="0" algn="l">
              <a:lnSpc>
                <a:spcPts val="210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Best Model</a:t>
            </a:r>
            <a:endParaRPr lang="en-US" sz="1650" dirty="0"/>
          </a:p>
        </p:txBody>
      </p:sp>
      <p:sp>
        <p:nvSpPr>
          <p:cNvPr id="12" name="Text 6"/>
          <p:cNvSpPr/>
          <p:nvPr/>
        </p:nvSpPr>
        <p:spPr>
          <a:xfrm>
            <a:off x="1702763" y="6138073"/>
            <a:ext cx="6167242" cy="581858"/>
          </a:xfrm>
          <a:prstGeom prst="rect">
            <a:avLst/>
          </a:prstGeom>
          <a:noFill/>
          <a:ln/>
        </p:spPr>
        <p:txBody>
          <a:bodyPr wrap="square" lIns="0" tIns="0" rIns="0" bIns="0" rtlCol="0" anchor="t"/>
          <a:lstStyle/>
          <a:p>
            <a:pPr marL="171450" indent="-17145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Logistic Regression – Achieved the highest accuracy and was most effective at positive sentiment prediction</a:t>
            </a:r>
            <a:endParaRPr lang="en-US" sz="1200" dirty="0"/>
          </a:p>
        </p:txBody>
      </p:sp>
      <p:sp>
        <p:nvSpPr>
          <p:cNvPr id="13" name="TextBox 12">
            <a:extLst>
              <a:ext uri="{FF2B5EF4-FFF2-40B4-BE49-F238E27FC236}">
                <a16:creationId xmlns:a16="http://schemas.microsoft.com/office/drawing/2014/main" id="{63B10F62-B9AD-E54A-1476-ABBBDA193A10}"/>
              </a:ext>
            </a:extLst>
          </p:cNvPr>
          <p:cNvSpPr txBox="1"/>
          <p:nvPr/>
        </p:nvSpPr>
        <p:spPr>
          <a:xfrm>
            <a:off x="7396694" y="7381280"/>
            <a:ext cx="861655" cy="369332"/>
          </a:xfrm>
          <a:prstGeom prst="rect">
            <a:avLst/>
          </a:prstGeom>
          <a:noFill/>
        </p:spPr>
        <p:txBody>
          <a:bodyPr wrap="square" rtlCol="0">
            <a:spAutoFit/>
          </a:bodyPr>
          <a:lstStyle/>
          <a:p>
            <a:r>
              <a:rPr lang="en-US" dirty="0">
                <a:hlinkClick r:id="rId7"/>
              </a:rPr>
              <a:t>GitHub</a:t>
            </a:r>
            <a:endParaRPr lang="en-US" dirty="0"/>
          </a:p>
        </p:txBody>
      </p:sp>
      <p:sp>
        <p:nvSpPr>
          <p:cNvPr id="26" name="Text 4">
            <a:extLst>
              <a:ext uri="{FF2B5EF4-FFF2-40B4-BE49-F238E27FC236}">
                <a16:creationId xmlns:a16="http://schemas.microsoft.com/office/drawing/2014/main" id="{5C18BA58-1063-7B80-2642-93D71DE6E22F}"/>
              </a:ext>
            </a:extLst>
          </p:cNvPr>
          <p:cNvSpPr/>
          <p:nvPr/>
        </p:nvSpPr>
        <p:spPr>
          <a:xfrm>
            <a:off x="1723310" y="2131283"/>
            <a:ext cx="6817519" cy="1102995"/>
          </a:xfrm>
          <a:prstGeom prst="rect">
            <a:avLst/>
          </a:prstGeom>
          <a:noFill/>
          <a:ln/>
        </p:spPr>
        <p:txBody>
          <a:bodyPr wrap="square" lIns="0" tIns="0" rIns="0" bIns="0" rtlCol="0" anchor="t"/>
          <a:lstStyle/>
          <a:p>
            <a:pPr marL="285750" indent="-28575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Tracking Setup: Connected to </a:t>
            </a:r>
            <a:r>
              <a:rPr lang="en-US" sz="1200" dirty="0" err="1">
                <a:solidFill>
                  <a:srgbClr val="5B5F71"/>
                </a:solidFill>
                <a:latin typeface="Instrument Sans Medium" pitchFamily="34" charset="0"/>
                <a:ea typeface="Instrument Sans Medium" pitchFamily="34" charset="-122"/>
                <a:cs typeface="Instrument Sans Medium" pitchFamily="34" charset="-120"/>
              </a:rPr>
              <a:t>MLflow</a:t>
            </a:r>
            <a:r>
              <a:rPr lang="en-US" sz="1200" dirty="0">
                <a:solidFill>
                  <a:srgbClr val="5B5F71"/>
                </a:solidFill>
                <a:latin typeface="Instrument Sans Medium" pitchFamily="34" charset="0"/>
                <a:ea typeface="Instrument Sans Medium" pitchFamily="34" charset="-122"/>
                <a:cs typeface="Instrument Sans Medium" pitchFamily="34" charset="-120"/>
              </a:rPr>
              <a:t> tracking server.</a:t>
            </a:r>
          </a:p>
          <a:p>
            <a:pPr marL="285750" indent="-28575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Experiment: “Sentiment Analysis Models Comparison” tracked all models.</a:t>
            </a:r>
          </a:p>
          <a:p>
            <a:pPr marL="285750" indent="-285750" algn="l">
              <a:lnSpc>
                <a:spcPts val="2150"/>
              </a:lnSpc>
              <a:buFont typeface="Arial" panose="020B0604020202020204" pitchFamily="34" charset="0"/>
              <a:buChar char="•"/>
            </a:pPr>
            <a:r>
              <a:rPr lang="en-US" sz="1200" dirty="0">
                <a:solidFill>
                  <a:srgbClr val="5B5F71"/>
                </a:solidFill>
                <a:latin typeface="Instrument Sans Medium" pitchFamily="34" charset="0"/>
                <a:ea typeface="Instrument Sans Medium" pitchFamily="34" charset="-122"/>
                <a:cs typeface="Instrument Sans Medium" pitchFamily="34" charset="-120"/>
              </a:rPr>
              <a:t>Metrics Logged: Accuracy, Precision, Recall, F1-Scores (for both positive and negative sentiment). Macro &amp; Weighted F1-Scores for aggregate performance.</a:t>
            </a:r>
            <a:endParaRPr lang="en-US" sz="1200" dirty="0"/>
          </a:p>
        </p:txBody>
      </p:sp>
      <p:pic>
        <p:nvPicPr>
          <p:cNvPr id="17" name="Picture 16">
            <a:extLst>
              <a:ext uri="{FF2B5EF4-FFF2-40B4-BE49-F238E27FC236}">
                <a16:creationId xmlns:a16="http://schemas.microsoft.com/office/drawing/2014/main" id="{E7A6EFAC-F8D8-EAC9-9F98-0A46BB47A255}"/>
              </a:ext>
            </a:extLst>
          </p:cNvPr>
          <p:cNvPicPr>
            <a:picLocks noChangeAspect="1"/>
          </p:cNvPicPr>
          <p:nvPr/>
        </p:nvPicPr>
        <p:blipFill>
          <a:blip r:embed="rId8"/>
          <a:stretch>
            <a:fillRect/>
          </a:stretch>
        </p:blipFill>
        <p:spPr>
          <a:xfrm>
            <a:off x="9144000" y="1986449"/>
            <a:ext cx="5486400" cy="3657600"/>
          </a:xfrm>
          <a:prstGeom prst="rect">
            <a:avLst/>
          </a:prstGeom>
        </p:spPr>
      </p:pic>
      <p:sp>
        <p:nvSpPr>
          <p:cNvPr id="14" name="Rectangle 13">
            <a:extLst>
              <a:ext uri="{FF2B5EF4-FFF2-40B4-BE49-F238E27FC236}">
                <a16:creationId xmlns:a16="http://schemas.microsoft.com/office/drawing/2014/main" id="{A18A0960-A685-45A9-8A02-59D1CC2BB266}"/>
              </a:ext>
            </a:extLst>
          </p:cNvPr>
          <p:cNvSpPr/>
          <p:nvPr/>
        </p:nvSpPr>
        <p:spPr>
          <a:xfrm>
            <a:off x="9069572" y="0"/>
            <a:ext cx="5560828" cy="22647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D23553-ACFF-4D8A-82A1-1078A89223FA}"/>
              </a:ext>
            </a:extLst>
          </p:cNvPr>
          <p:cNvSpPr/>
          <p:nvPr/>
        </p:nvSpPr>
        <p:spPr>
          <a:xfrm>
            <a:off x="9144000" y="5390707"/>
            <a:ext cx="5486399" cy="28707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68404"/>
            <a:ext cx="7415927" cy="1064657"/>
          </a:xfrm>
          <a:prstGeom prst="rect">
            <a:avLst/>
          </a:prstGeom>
          <a:noFill/>
          <a:ln/>
        </p:spPr>
        <p:txBody>
          <a:bodyPr wrap="none" lIns="0" tIns="0" rIns="0" bIns="0" rtlCol="0" anchor="t"/>
          <a:lstStyle/>
          <a:p>
            <a:pPr marL="0" indent="0">
              <a:lnSpc>
                <a:spcPts val="8350"/>
              </a:lnSpc>
              <a:buNone/>
            </a:pPr>
            <a:r>
              <a:rPr lang="en-US" sz="670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6700" dirty="0"/>
          </a:p>
        </p:txBody>
      </p:sp>
      <p:sp>
        <p:nvSpPr>
          <p:cNvPr id="4" name="Text 1"/>
          <p:cNvSpPr/>
          <p:nvPr/>
        </p:nvSpPr>
        <p:spPr>
          <a:xfrm>
            <a:off x="864037" y="3903345"/>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This Concludes Our Journey Through Customer Feedback Analysis and Improvement.</a:t>
            </a:r>
            <a:endParaRPr lang="en-US" sz="1900" dirty="0"/>
          </a:p>
        </p:txBody>
      </p:sp>
      <p:sp>
        <p:nvSpPr>
          <p:cNvPr id="5" name="Text 2"/>
          <p:cNvSpPr/>
          <p:nvPr/>
        </p:nvSpPr>
        <p:spPr>
          <a:xfrm>
            <a:off x="864037" y="4971098"/>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We’ve Explored Data Collection, Warehouse Setup, Sentiment Analysis, and </a:t>
            </a:r>
            <a:r>
              <a:rPr lang="en-US" sz="1900" dirty="0" err="1">
                <a:solidFill>
                  <a:srgbClr val="5B5F71"/>
                </a:solidFill>
                <a:latin typeface="Instrument Sans Medium" pitchFamily="34" charset="0"/>
                <a:ea typeface="Instrument Sans Medium" pitchFamily="34" charset="-122"/>
                <a:cs typeface="Instrument Sans Medium" pitchFamily="34" charset="-120"/>
              </a:rPr>
              <a:t>MLOps</a:t>
            </a:r>
            <a:r>
              <a:rPr lang="en-US" sz="1900" dirty="0">
                <a:solidFill>
                  <a:srgbClr val="5B5F71"/>
                </a:solidFill>
                <a:latin typeface="Instrument Sans Medium" pitchFamily="34" charset="0"/>
                <a:ea typeface="Instrument Sans Medium" pitchFamily="34" charset="-122"/>
                <a:cs typeface="Instrument Sans Medium" pitchFamily="34" charset="-120"/>
              </a:rPr>
              <a:t> Implementation.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593</Words>
  <Application>Microsoft Office PowerPoint</Application>
  <PresentationFormat>Custom</PresentationFormat>
  <Paragraphs>63</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Instrument Sans Medium</vt:lpstr>
      <vt:lpstr>Instrument Sans Bold</vt:lpstr>
      <vt:lpstr>Calibri</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Abdo Mahmoud</cp:lastModifiedBy>
  <cp:revision>7</cp:revision>
  <dcterms:created xsi:type="dcterms:W3CDTF">2024-10-18T20:54:54Z</dcterms:created>
  <dcterms:modified xsi:type="dcterms:W3CDTF">2024-10-19T14:08:47Z</dcterms:modified>
</cp:coreProperties>
</file>